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F74F2-9F32-D940-998A-E04E0F772A62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45B4C-C8A1-3341-B5F4-2630CFB6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4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45B4C-C8A1-3341-B5F4-2630CFB63C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12/5/16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of Study</a:t>
            </a:r>
          </a:p>
          <a:p>
            <a:r>
              <a:rPr lang="en-US" dirty="0" smtClean="0"/>
              <a:t>Tyler Webb</a:t>
            </a:r>
          </a:p>
          <a:p>
            <a:r>
              <a:rPr lang="en-US" dirty="0" smtClean="0"/>
              <a:t>ENGL </a:t>
            </a:r>
            <a:r>
              <a:rPr lang="en-US" dirty="0" smtClean="0"/>
              <a:t>112B</a:t>
            </a:r>
            <a:endParaRPr lang="en-US" dirty="0"/>
          </a:p>
          <a:p>
            <a:r>
              <a:rPr lang="en-US" dirty="0" smtClean="0"/>
              <a:t>Dr</a:t>
            </a:r>
            <a:r>
              <a:rPr lang="en-US" dirty="0" smtClean="0"/>
              <a:t>. Warner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Healing the Soul: </a:t>
            </a:r>
            <a:br>
              <a:rPr lang="en-US" sz="4000" dirty="0" smtClean="0"/>
            </a:br>
            <a:r>
              <a:rPr lang="en-US" sz="4000" dirty="0" smtClean="0"/>
              <a:t>Nature and Isolation in </a:t>
            </a:r>
            <a:r>
              <a:rPr lang="en-US" sz="4000" i="1" dirty="0" smtClean="0"/>
              <a:t>Frankenstein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632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24000"/>
            <a:ext cx="5970954" cy="4572000"/>
          </a:xfrm>
        </p:spPr>
        <p:txBody>
          <a:bodyPr/>
          <a:lstStyle/>
          <a:p>
            <a:r>
              <a:rPr lang="en-US" i="1" dirty="0" smtClean="0"/>
              <a:t>The Ego: </a:t>
            </a:r>
            <a:r>
              <a:rPr lang="en-US" dirty="0" smtClean="0"/>
              <a:t>Complete identification with one’s emotions and thoughts.</a:t>
            </a:r>
          </a:p>
          <a:p>
            <a:pPr lvl="1"/>
            <a:r>
              <a:rPr lang="en-US" i="1" dirty="0" err="1"/>
              <a:t>Egoic</a:t>
            </a:r>
            <a:r>
              <a:rPr lang="en-US" i="1" dirty="0"/>
              <a:t> thinking leads to:</a:t>
            </a:r>
          </a:p>
          <a:p>
            <a:pPr lvl="2"/>
            <a:r>
              <a:rPr lang="en-US" dirty="0"/>
              <a:t>Feelings of </a:t>
            </a:r>
            <a:r>
              <a:rPr lang="en-US" dirty="0" smtClean="0"/>
              <a:t>Isolation, resentment, judgment, etc.</a:t>
            </a:r>
          </a:p>
          <a:p>
            <a:r>
              <a:rPr lang="en-US" dirty="0" smtClean="0"/>
              <a:t>Relief:</a:t>
            </a:r>
          </a:p>
          <a:p>
            <a:pPr lvl="1"/>
            <a:r>
              <a:rPr lang="en-US" dirty="0" smtClean="0"/>
              <a:t>Observing thoughts</a:t>
            </a:r>
          </a:p>
          <a:p>
            <a:pPr lvl="2"/>
            <a:r>
              <a:rPr lang="en-US" dirty="0"/>
              <a:t> remembering that you are not the thoughts themselves, but the consciousness that observes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Observing nature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Eckhart Tolle’s </a:t>
            </a:r>
            <a:r>
              <a:rPr lang="en-US" i="1" dirty="0" smtClean="0"/>
              <a:t>A New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526" y="2051538"/>
            <a:ext cx="2805274" cy="42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8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502031" cy="4572000"/>
          </a:xfrm>
        </p:spPr>
        <p:txBody>
          <a:bodyPr/>
          <a:lstStyle/>
          <a:p>
            <a:r>
              <a:rPr lang="en-US" dirty="0" err="1" smtClean="0"/>
              <a:t>Egoic</a:t>
            </a:r>
            <a:r>
              <a:rPr lang="en-US" dirty="0" smtClean="0"/>
              <a:t> Thinking:</a:t>
            </a:r>
          </a:p>
          <a:p>
            <a:pPr lvl="1"/>
            <a:r>
              <a:rPr lang="en-US" dirty="0" smtClean="0"/>
              <a:t>Victor Frankenstein views himself as superior to his monster because of the monster’s looks; alienation and hatred ruin both of their lives.</a:t>
            </a:r>
          </a:p>
          <a:p>
            <a:r>
              <a:rPr lang="en-US" dirty="0"/>
              <a:t>Nature:</a:t>
            </a:r>
          </a:p>
          <a:p>
            <a:pPr lvl="1"/>
            <a:r>
              <a:rPr lang="en-US" dirty="0" smtClean="0"/>
              <a:t>Both characters find moments of solace and tranquility in nature on many occasions.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Frankenstein </a:t>
            </a:r>
            <a:r>
              <a:rPr lang="en-US" dirty="0" smtClean="0"/>
              <a:t>by Mary Shelley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62" y="1524000"/>
            <a:ext cx="2921488" cy="44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Launching the Unit: </a:t>
            </a:r>
            <a:br>
              <a:rPr lang="en-US" sz="3200" dirty="0" smtClean="0"/>
            </a:br>
            <a:r>
              <a:rPr lang="en-US" sz="3200" dirty="0" smtClean="0"/>
              <a:t>“Satisfaction” and “What a Wonderful World”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3262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“When I’m </a:t>
            </a:r>
            <a:r>
              <a:rPr lang="en-US" sz="2000" dirty="0" err="1" smtClean="0"/>
              <a:t>ridin</a:t>
            </a:r>
            <a:r>
              <a:rPr lang="en-US" sz="2000" dirty="0" smtClean="0"/>
              <a:t>’ round the world </a:t>
            </a:r>
          </a:p>
          <a:p>
            <a:pPr marL="0" indent="0">
              <a:buNone/>
            </a:pPr>
            <a:r>
              <a:rPr lang="en-US" sz="2000" dirty="0" smtClean="0"/>
              <a:t>And I’m </a:t>
            </a:r>
            <a:r>
              <a:rPr lang="en-US" sz="2000" dirty="0" err="1" smtClean="0"/>
              <a:t>doin</a:t>
            </a:r>
            <a:r>
              <a:rPr lang="en-US" sz="2000" dirty="0" smtClean="0"/>
              <a:t>’ this and I’m </a:t>
            </a:r>
            <a:r>
              <a:rPr lang="en-US" sz="2000" dirty="0" err="1" smtClean="0"/>
              <a:t>signin</a:t>
            </a:r>
            <a:r>
              <a:rPr lang="en-US" sz="2000" dirty="0" smtClean="0"/>
              <a:t>’ that </a:t>
            </a:r>
          </a:p>
          <a:p>
            <a:pPr marL="0" indent="0">
              <a:buNone/>
            </a:pPr>
            <a:r>
              <a:rPr lang="en-US" sz="2000" dirty="0" smtClean="0"/>
              <a:t>And I’m </a:t>
            </a:r>
            <a:r>
              <a:rPr lang="en-US" sz="2000" dirty="0" err="1" smtClean="0"/>
              <a:t>tryin</a:t>
            </a:r>
            <a:r>
              <a:rPr lang="en-US" sz="2000" dirty="0" smtClean="0"/>
              <a:t>’ to make some girl, who tells me</a:t>
            </a:r>
          </a:p>
          <a:p>
            <a:pPr marL="0" indent="0">
              <a:buNone/>
            </a:pPr>
            <a:r>
              <a:rPr lang="en-US" sz="2000" dirty="0" smtClean="0"/>
              <a:t>Baby, better come back maybe next week</a:t>
            </a:r>
          </a:p>
          <a:p>
            <a:pPr marL="0" indent="0">
              <a:buNone/>
            </a:pPr>
            <a:r>
              <a:rPr lang="en-US" sz="2000" dirty="0" smtClean="0"/>
              <a:t>Can’t you see I’m on a losing streak”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“I see trees of green</a:t>
            </a:r>
          </a:p>
          <a:p>
            <a:pPr marL="0" indent="0">
              <a:buNone/>
            </a:pPr>
            <a:r>
              <a:rPr lang="en-US" sz="2000" dirty="0" smtClean="0"/>
              <a:t>Red roses too</a:t>
            </a:r>
          </a:p>
          <a:p>
            <a:pPr marL="0" indent="0">
              <a:buNone/>
            </a:pPr>
            <a:r>
              <a:rPr lang="en-US" sz="2000" dirty="0" smtClean="0"/>
              <a:t>I see them bloom</a:t>
            </a:r>
          </a:p>
          <a:p>
            <a:pPr marL="0" indent="0">
              <a:buNone/>
            </a:pPr>
            <a:r>
              <a:rPr lang="en-US" sz="2000" dirty="0" smtClean="0"/>
              <a:t>For me and you”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55077" y="4786923"/>
            <a:ext cx="6818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How do our attitudes and feelings about the world change when we shift the focus from ourselves and our problems to the natural world around us?</a:t>
            </a:r>
          </a:p>
        </p:txBody>
      </p:sp>
    </p:spTree>
    <p:extLst>
      <p:ext uri="{BB962C8B-B14F-4D97-AF65-F5344CB8AC3E}">
        <p14:creationId xmlns:p14="http://schemas.microsoft.com/office/powerpoint/2010/main" val="198905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“What Does Nature Have to Teach Us?”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1" y="1524000"/>
            <a:ext cx="806156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“The Sound of Trees”, Robert Frost</a:t>
            </a:r>
          </a:p>
          <a:p>
            <a:r>
              <a:rPr lang="en-US" sz="2400" dirty="0" smtClean="0"/>
              <a:t>“The Tree”, by 13 year-old Garrett Gray (published on online blog):</a:t>
            </a:r>
          </a:p>
          <a:p>
            <a:pPr marL="0" indent="0">
              <a:buNone/>
            </a:pPr>
            <a:r>
              <a:rPr lang="en-US" sz="2200" dirty="0" smtClean="0"/>
              <a:t>“A beautiful tree stands alone in a field of green.</a:t>
            </a:r>
          </a:p>
          <a:p>
            <a:pPr marL="0" indent="0">
              <a:buNone/>
            </a:pPr>
            <a:r>
              <a:rPr lang="en-US" sz="2200" dirty="0" smtClean="0"/>
              <a:t>A man stands alone not knowing what he is seeing.</a:t>
            </a:r>
          </a:p>
          <a:p>
            <a:pPr marL="0" indent="0">
              <a:buNone/>
            </a:pPr>
            <a:r>
              <a:rPr lang="en-US" sz="2200" dirty="0" smtClean="0"/>
              <a:t>He plucks a leaf off of one of the lower limbs.</a:t>
            </a:r>
          </a:p>
          <a:p>
            <a:pPr marL="0" indent="0">
              <a:buNone/>
            </a:pPr>
            <a:r>
              <a:rPr lang="en-US" sz="2200" dirty="0" smtClean="0"/>
              <a:t>It’s soft.</a:t>
            </a:r>
          </a:p>
          <a:p>
            <a:pPr marL="0" indent="0">
              <a:buNone/>
            </a:pPr>
            <a:r>
              <a:rPr lang="en-US" sz="2200" dirty="0" smtClean="0"/>
              <a:t>He looks straight up and starts to climb to the top.</a:t>
            </a:r>
          </a:p>
          <a:p>
            <a:pPr marL="0" indent="0">
              <a:buNone/>
            </a:pPr>
            <a:r>
              <a:rPr lang="en-US" sz="2200" dirty="0" smtClean="0"/>
              <a:t>Up and up he climbs to very high.</a:t>
            </a:r>
          </a:p>
          <a:p>
            <a:pPr marL="0" indent="0">
              <a:buNone/>
            </a:pPr>
            <a:r>
              <a:rPr lang="en-US" sz="2200" dirty="0" smtClean="0"/>
              <a:t>Up to the last branch, to watch the world pass by…</a:t>
            </a:r>
          </a:p>
          <a:p>
            <a:pPr marL="0" indent="0">
              <a:buNone/>
            </a:pPr>
            <a:r>
              <a:rPr lang="en-US" sz="2200" dirty="0" smtClean="0"/>
              <a:t>…He climbs back down onto the field of green.</a:t>
            </a:r>
          </a:p>
          <a:p>
            <a:pPr marL="0" indent="0">
              <a:buNone/>
            </a:pPr>
            <a:r>
              <a:rPr lang="en-US" sz="2200" dirty="0" smtClean="0"/>
              <a:t>He stands there now knowing what he sees”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7436" y="5080337"/>
            <a:ext cx="1851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DF69C"/>
                </a:solidFill>
              </a:rPr>
              <a:t>What does he now see or know?</a:t>
            </a:r>
            <a:endParaRPr lang="en-US" sz="2000" dirty="0">
              <a:solidFill>
                <a:srgbClr val="FDF6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9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Nature Quotation Compilation</a:t>
            </a:r>
          </a:p>
          <a:p>
            <a:r>
              <a:rPr lang="en-US" dirty="0" smtClean="0"/>
              <a:t>Observing Nature (SSW)</a:t>
            </a:r>
          </a:p>
          <a:p>
            <a:r>
              <a:rPr lang="en-US" dirty="0" smtClean="0"/>
              <a:t>“Take A Stand”</a:t>
            </a:r>
          </a:p>
          <a:p>
            <a:r>
              <a:rPr lang="en-US" dirty="0" smtClean="0"/>
              <a:t>Emily Dickinson and Frankenstein’s Monster</a:t>
            </a:r>
          </a:p>
          <a:p>
            <a:r>
              <a:rPr lang="en-US" dirty="0" smtClean="0"/>
              <a:t>Summative Options:</a:t>
            </a:r>
          </a:p>
          <a:p>
            <a:pPr lvl="1"/>
            <a:r>
              <a:rPr lang="en-US" dirty="0" smtClean="0"/>
              <a:t>Creative Interpretation: Nature’s Effect or Isolation</a:t>
            </a:r>
          </a:p>
          <a:p>
            <a:pPr lvl="2"/>
            <a:r>
              <a:rPr lang="en-US" dirty="0"/>
              <a:t>Drawing, poetry, collage, short story, film, skit, musical performance</a:t>
            </a:r>
            <a:r>
              <a:rPr lang="en-US" dirty="0" smtClean="0"/>
              <a:t>, or photography organized in portfolio (2-5)</a:t>
            </a:r>
            <a:endParaRPr lang="en-US" dirty="0"/>
          </a:p>
          <a:p>
            <a:pPr lvl="2"/>
            <a:r>
              <a:rPr lang="en-US" dirty="0" smtClean="0"/>
              <a:t>one </a:t>
            </a:r>
            <a:r>
              <a:rPr lang="en-US" dirty="0"/>
              <a:t>to two page paper explaining </a:t>
            </a:r>
            <a:r>
              <a:rPr lang="en-US" dirty="0" smtClean="0"/>
              <a:t>decisions</a:t>
            </a:r>
          </a:p>
          <a:p>
            <a:pPr lvl="1"/>
            <a:r>
              <a:rPr lang="en-US" i="1" dirty="0" smtClean="0"/>
              <a:t>Dear Eckhart </a:t>
            </a:r>
            <a:r>
              <a:rPr lang="en-US" dirty="0" smtClean="0"/>
              <a:t>Letter Writing </a:t>
            </a:r>
            <a:endParaRPr lang="en-US" dirty="0" smtClean="0"/>
          </a:p>
          <a:p>
            <a:pPr lvl="1"/>
            <a:r>
              <a:rPr lang="en-US" dirty="0" smtClean="0"/>
              <a:t>Traditional Essay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1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i="1" dirty="0" smtClean="0"/>
              <a:t>We Were Here </a:t>
            </a:r>
            <a:r>
              <a:rPr lang="en-US" dirty="0" smtClean="0"/>
              <a:t>by Matt De Le Pena 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Witness </a:t>
            </a:r>
            <a:r>
              <a:rPr lang="en-US" dirty="0" smtClean="0"/>
              <a:t>by Karen </a:t>
            </a:r>
            <a:r>
              <a:rPr lang="en-US" dirty="0" err="1" smtClean="0"/>
              <a:t>Hesse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i="1" dirty="0" smtClean="0"/>
              <a:t>Freak the Mighty </a:t>
            </a:r>
            <a:r>
              <a:rPr lang="en-US" dirty="0" smtClean="0"/>
              <a:t>by Rodman </a:t>
            </a:r>
            <a:r>
              <a:rPr lang="en-US" dirty="0" err="1" smtClean="0"/>
              <a:t>Philbrick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i="1" dirty="0" smtClean="0"/>
              <a:t>Song of the Magdalene </a:t>
            </a:r>
            <a:r>
              <a:rPr lang="en-US" dirty="0" smtClean="0"/>
              <a:t>by Donna Jo Napoli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Speak </a:t>
            </a:r>
            <a:r>
              <a:rPr lang="en-US" dirty="0" smtClean="0"/>
              <a:t>by Laurie </a:t>
            </a:r>
            <a:r>
              <a:rPr lang="en-US" dirty="0" err="1" smtClean="0"/>
              <a:t>Halse</a:t>
            </a:r>
            <a:r>
              <a:rPr lang="en-US" dirty="0" smtClean="0"/>
              <a:t> Anderson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Unit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366" y="1146245"/>
            <a:ext cx="1610756" cy="2336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21" y="152400"/>
            <a:ext cx="1546537" cy="2347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366" y="3556000"/>
            <a:ext cx="15748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082" y="2172285"/>
            <a:ext cx="1590656" cy="2293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202" y="4948959"/>
            <a:ext cx="1094063" cy="16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1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368" b="8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0378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343</TotalTime>
  <Words>455</Words>
  <Application>Microsoft Macintosh PowerPoint</Application>
  <PresentationFormat>On-screen Show (4:3)</PresentationFormat>
  <Paragraphs>61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Healing the Soul:  Nature and Isolation in Frankenstein</vt:lpstr>
      <vt:lpstr>Eckhart Tolle’s A New Earth</vt:lpstr>
      <vt:lpstr>Frankenstein by Mary Shelley</vt:lpstr>
      <vt:lpstr>Launching the Unit:  “Satisfaction” and “What a Wonderful World”</vt:lpstr>
      <vt:lpstr>“What Does Nature Have to Teach Us?”</vt:lpstr>
      <vt:lpstr>Other Activities:</vt:lpstr>
      <vt:lpstr>Extending the Unit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Healing the Soul:  Nature and Isolation in Frankenstein</dc:title>
  <dc:creator>Macintosh User</dc:creator>
  <cp:lastModifiedBy>Macintosh User</cp:lastModifiedBy>
  <cp:revision>11</cp:revision>
  <dcterms:created xsi:type="dcterms:W3CDTF">2016-12-05T00:01:27Z</dcterms:created>
  <dcterms:modified xsi:type="dcterms:W3CDTF">2016-12-05T17:54:25Z</dcterms:modified>
</cp:coreProperties>
</file>